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3"/>
  </p:handoutMasterIdLst>
  <p:sldIdLst>
    <p:sldId id="256" r:id="rId2"/>
    <p:sldId id="257" r:id="rId3"/>
    <p:sldId id="258" r:id="rId4"/>
    <p:sldId id="270" r:id="rId5"/>
    <p:sldId id="269" r:id="rId6"/>
    <p:sldId id="260" r:id="rId7"/>
    <p:sldId id="261" r:id="rId8"/>
    <p:sldId id="262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8" d="100"/>
          <a:sy n="78" d="100"/>
        </p:scale>
        <p:origin x="-270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A82040-CF87-414F-826A-03A1FA344459}" type="datetimeFigureOut">
              <a:rPr lang="en-US" smtClean="0"/>
              <a:t>10/16/2012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68FDD6-E2AA-479E-9535-99DFBB851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15975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8C1F8-BE35-498B-96B9-5B91D323A88C}" type="datetimeFigureOut">
              <a:rPr lang="en-US" smtClean="0"/>
              <a:pPr/>
              <a:t>10/16/2012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B0A3F-D35B-4DBC-822B-EA99402FD55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56170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8C1F8-BE35-498B-96B9-5B91D323A88C}" type="datetimeFigureOut">
              <a:rPr lang="en-US" smtClean="0"/>
              <a:pPr/>
              <a:t>10/16/2012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B0A3F-D35B-4DBC-822B-EA99402FD55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10449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8C1F8-BE35-498B-96B9-5B91D323A88C}" type="datetimeFigureOut">
              <a:rPr lang="en-US" smtClean="0"/>
              <a:pPr/>
              <a:t>10/16/2012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B0A3F-D35B-4DBC-822B-EA99402FD55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34561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8C1F8-BE35-498B-96B9-5B91D323A88C}" type="datetimeFigureOut">
              <a:rPr lang="en-US" smtClean="0"/>
              <a:pPr/>
              <a:t>10/16/2012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B0A3F-D35B-4DBC-822B-EA99402FD55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50395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8C1F8-BE35-498B-96B9-5B91D323A88C}" type="datetimeFigureOut">
              <a:rPr lang="en-US" smtClean="0"/>
              <a:pPr/>
              <a:t>10/16/2012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B0A3F-D35B-4DBC-822B-EA99402FD55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08564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8C1F8-BE35-498B-96B9-5B91D323A88C}" type="datetimeFigureOut">
              <a:rPr lang="en-US" smtClean="0"/>
              <a:pPr/>
              <a:t>10/16/2012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B0A3F-D35B-4DBC-822B-EA99402FD55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6917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8C1F8-BE35-498B-96B9-5B91D323A88C}" type="datetimeFigureOut">
              <a:rPr lang="en-US" smtClean="0"/>
              <a:pPr/>
              <a:t>10/16/2012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B0A3F-D35B-4DBC-822B-EA99402FD55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15827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8C1F8-BE35-498B-96B9-5B91D323A88C}" type="datetimeFigureOut">
              <a:rPr lang="en-US" smtClean="0"/>
              <a:pPr/>
              <a:t>10/16/2012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B0A3F-D35B-4DBC-822B-EA99402FD55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701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8C1F8-BE35-498B-96B9-5B91D323A88C}" type="datetimeFigureOut">
              <a:rPr lang="en-US" smtClean="0"/>
              <a:pPr/>
              <a:t>10/16/2012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B0A3F-D35B-4DBC-822B-EA99402FD55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52160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8C1F8-BE35-498B-96B9-5B91D323A88C}" type="datetimeFigureOut">
              <a:rPr lang="en-US" smtClean="0"/>
              <a:pPr/>
              <a:t>10/16/2012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B0A3F-D35B-4DBC-822B-EA99402FD55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64569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8C1F8-BE35-498B-96B9-5B91D323A88C}" type="datetimeFigureOut">
              <a:rPr lang="en-US" smtClean="0"/>
              <a:pPr/>
              <a:t>10/16/2012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B0A3F-D35B-4DBC-822B-EA99402FD55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7794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C8C1F8-BE35-498B-96B9-5B91D323A88C}" type="datetimeFigureOut">
              <a:rPr lang="en-US" smtClean="0"/>
              <a:pPr/>
              <a:t>10/16/2012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7B0A3F-D35B-4DBC-822B-EA99402FD55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7633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0"/>
            <a:ext cx="7772400" cy="14700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4953000"/>
            <a:ext cx="6400800" cy="1752600"/>
          </a:xfrm>
        </p:spPr>
        <p:txBody>
          <a:bodyPr/>
          <a:lstStyle/>
          <a:p>
            <a:r>
              <a:rPr lang="en-US" dirty="0" smtClean="0"/>
              <a:t>“The Critical Era”</a:t>
            </a:r>
          </a:p>
          <a:p>
            <a:r>
              <a:rPr lang="en-US" dirty="0" smtClean="0"/>
              <a:t>1781-1789</a:t>
            </a:r>
            <a:endParaRPr lang="en-US" dirty="0"/>
          </a:p>
        </p:txBody>
      </p:sp>
      <p:pic>
        <p:nvPicPr>
          <p:cNvPr id="3074" name="Picture 2" descr="http://ts2.mm.bing.net/images/thumbnail.aspx?q=1295961894973&amp;id=5c9356fdb4de7640688cdc5a7d74e1f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1384365"/>
            <a:ext cx="2324100" cy="35939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28600" y="2133600"/>
            <a:ext cx="5486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Arial Black" pitchFamily="34" charset="0"/>
              </a:rPr>
              <a:t>The </a:t>
            </a:r>
            <a:r>
              <a:rPr lang="en-US" sz="2400" dirty="0">
                <a:latin typeface="Arial Black" pitchFamily="34" charset="0"/>
              </a:rPr>
              <a:t>states were held together by a “rope of sand</a:t>
            </a:r>
            <a:r>
              <a:rPr lang="en-US" sz="2400" dirty="0" smtClean="0">
                <a:latin typeface="Arial Black" pitchFamily="34" charset="0"/>
              </a:rPr>
              <a:t>.”—George Washington referring to the “Critical Era”</a:t>
            </a:r>
            <a:endParaRPr lang="en-US" sz="2400" dirty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8035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solidFill>
                  <a:schemeClr val="bg1"/>
                </a:solidFill>
              </a:rPr>
              <a:t>Washington’s Farewell</a:t>
            </a:r>
            <a:endParaRPr lang="en-US" sz="54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 smtClean="0">
                <a:solidFill>
                  <a:schemeClr val="bg1"/>
                </a:solidFill>
              </a:rPr>
              <a:t>President Washington, with the assistance of Alexander Hamilton, warned his new country to refrain from:</a:t>
            </a:r>
          </a:p>
          <a:p>
            <a:pPr marL="914400" lvl="1" indent="-514350" algn="ctr">
              <a:buFont typeface="+mj-lt"/>
              <a:buAutoNum type="arabicPeriod"/>
            </a:pPr>
            <a:r>
              <a:rPr lang="en-US" sz="3600" b="1" dirty="0" smtClean="0">
                <a:solidFill>
                  <a:schemeClr val="bg1"/>
                </a:solidFill>
              </a:rPr>
              <a:t>European affairs</a:t>
            </a:r>
          </a:p>
          <a:p>
            <a:pPr marL="914400" lvl="1" indent="-514350" algn="ctr">
              <a:buFont typeface="+mj-lt"/>
              <a:buAutoNum type="arabicPeriod"/>
            </a:pPr>
            <a:r>
              <a:rPr lang="en-US" sz="3600" b="1" dirty="0" smtClean="0">
                <a:solidFill>
                  <a:schemeClr val="bg1"/>
                </a:solidFill>
              </a:rPr>
              <a:t>Forming permanent alliances</a:t>
            </a:r>
          </a:p>
          <a:p>
            <a:pPr marL="914400" lvl="1" indent="-514350" algn="ctr">
              <a:buFont typeface="+mj-lt"/>
              <a:buAutoNum type="arabicPeriod"/>
            </a:pPr>
            <a:r>
              <a:rPr lang="en-US" sz="3600" b="1" dirty="0" smtClean="0">
                <a:solidFill>
                  <a:schemeClr val="bg1"/>
                </a:solidFill>
              </a:rPr>
              <a:t>Forming political parties</a:t>
            </a:r>
          </a:p>
          <a:p>
            <a:pPr marL="914400" lvl="1" indent="-514350" algn="ctr">
              <a:buFont typeface="+mj-lt"/>
              <a:buAutoNum type="arabicPeriod"/>
            </a:pPr>
            <a:r>
              <a:rPr lang="en-US" sz="3600" b="1" dirty="0" smtClean="0">
                <a:solidFill>
                  <a:schemeClr val="bg1"/>
                </a:solidFill>
              </a:rPr>
              <a:t>Sectionalism </a:t>
            </a:r>
            <a:endParaRPr lang="en-US" sz="3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9845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762000"/>
          </a:xfrm>
        </p:spPr>
        <p:txBody>
          <a:bodyPr/>
          <a:lstStyle/>
          <a:p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Washington’s Legacy</a:t>
            </a:r>
            <a:endParaRPr lang="en-US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7912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Greatest President ever??? </a:t>
            </a:r>
          </a:p>
          <a:p>
            <a:r>
              <a:rPr lang="en-US" dirty="0" smtClean="0"/>
              <a:t>Cabinets</a:t>
            </a:r>
          </a:p>
          <a:p>
            <a:r>
              <a:rPr lang="en-US" dirty="0" smtClean="0"/>
              <a:t>Voted unanimously twice </a:t>
            </a:r>
          </a:p>
          <a:p>
            <a:r>
              <a:rPr lang="en-US" dirty="0" smtClean="0"/>
              <a:t>The presidency was created for him</a:t>
            </a:r>
          </a:p>
          <a:p>
            <a:r>
              <a:rPr lang="en-US" dirty="0" smtClean="0"/>
              <a:t>“Mr. President”</a:t>
            </a:r>
          </a:p>
          <a:p>
            <a:r>
              <a:rPr lang="en-US" dirty="0" smtClean="0"/>
              <a:t>Vermont, Kentucky and Tennessee enter the U.S.</a:t>
            </a:r>
          </a:p>
          <a:p>
            <a:r>
              <a:rPr lang="en-US" dirty="0" smtClean="0"/>
              <a:t>Nominated 14 Supreme  Court justices (Most all time)</a:t>
            </a:r>
          </a:p>
          <a:p>
            <a:r>
              <a:rPr lang="en-US" dirty="0" smtClean="0"/>
              <a:t>Voluntarily left office after 2 four year terms</a:t>
            </a:r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>
                <a:solidFill>
                  <a:srgbClr val="FF0000"/>
                </a:solidFill>
                <a:latin typeface="Algerian" pitchFamily="82" charset="0"/>
              </a:rPr>
              <a:t>How would the U.S. have been different if Washington never took the oath of office?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1602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George Washington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Only unanimous choice for President (Twice)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Won in 1788 and 1792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Many of the precedents we have today were started by President George Washington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Cabinet—group of advisors chosen by the President, then confirmed by the Senate (</a:t>
            </a:r>
            <a:r>
              <a:rPr lang="en-US" b="1" i="1" u="sng" dirty="0" smtClean="0">
                <a:solidFill>
                  <a:schemeClr val="bg1"/>
                </a:solidFill>
              </a:rPr>
              <a:t>Unwritten Constitution</a:t>
            </a:r>
            <a:r>
              <a:rPr lang="en-US" dirty="0" smtClean="0">
                <a:solidFill>
                  <a:schemeClr val="bg1"/>
                </a:solidFill>
              </a:rPr>
              <a:t>)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1</a:t>
            </a:r>
            <a:r>
              <a:rPr lang="en-US" baseline="30000" dirty="0" smtClean="0">
                <a:solidFill>
                  <a:schemeClr val="bg1"/>
                </a:solidFill>
              </a:rPr>
              <a:t>st</a:t>
            </a:r>
            <a:r>
              <a:rPr lang="en-US" dirty="0" smtClean="0">
                <a:solidFill>
                  <a:schemeClr val="bg1"/>
                </a:solidFill>
              </a:rPr>
              <a:t> cabinet included a whose who of politics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20509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>
            <a:alpha val="64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857375" cy="2466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8050" y="0"/>
            <a:ext cx="1885950" cy="2419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3775" y="4342121"/>
            <a:ext cx="1800225" cy="2543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561196"/>
            <a:ext cx="1962150" cy="2324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992431" y="886509"/>
            <a:ext cx="19605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Sec. of War</a:t>
            </a:r>
          </a:p>
          <a:p>
            <a:pPr algn="ctr"/>
            <a:r>
              <a:rPr lang="en-US" dirty="0" smtClean="0"/>
              <a:t>Henry Knox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34000" y="886509"/>
            <a:ext cx="180022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Sec. of State</a:t>
            </a:r>
          </a:p>
          <a:p>
            <a:pPr algn="ctr"/>
            <a:r>
              <a:rPr lang="en-US" dirty="0" smtClean="0"/>
              <a:t>Thomas Jefferson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003804" y="5152043"/>
            <a:ext cx="182553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Attorney General</a:t>
            </a:r>
          </a:p>
          <a:p>
            <a:pPr algn="ctr"/>
            <a:r>
              <a:rPr lang="en-US" dirty="0" smtClean="0"/>
              <a:t>Edmund Randolph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334000" y="5152043"/>
            <a:ext cx="173355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Sec. of Treasury</a:t>
            </a:r>
          </a:p>
          <a:p>
            <a:pPr algn="ctr"/>
            <a:r>
              <a:rPr lang="en-US" dirty="0" smtClean="0"/>
              <a:t>Alexander Hamilton</a:t>
            </a:r>
            <a:endParaRPr lang="en-US" dirty="0"/>
          </a:p>
        </p:txBody>
      </p:sp>
      <p:sp>
        <p:nvSpPr>
          <p:cNvPr id="8" name="AutoShape 7" descr="data:image/jpg;base64,/9j/4AAQSkZJRgABAQAAAQABAAD/2wCEAAkGBhQSERQUExQWFBUVFxwXFxgYFxcaFxgaFxgXFxcXFxcYHCYeGhwjHBgXHy8gIycpLCwsGB8xNTAqNSYrLCkBCQoKDgwOFw8PFykcHBwpKSkpKSwpKSkpKSkpKSwpKSkpKSkpKSksKSwpKSkpLCkpKSkpLCwpKSwsKS4pKSksKf/AABEIAKgBKwMBIgACEQEDEQH/xAAcAAABBAMBAAAAAAAAAAAAAAACAQMEBQAGBwj/xABIEAABAwIDBAUIBggEBgMAAAABAAIDBBESITEFQVFxBhMiYfAHVIGRk6Gz0jI1dLHB0RQWJCU0QuHxFSMzc1NiY4KDkkNScv/EABkBAAMBAQEAAAAAAAAAAAAAAAABAgMEBf/EAB8RAQEBAQADAQEBAQEAAAAAAAABAhEDEiExQRNhUf/aAAwDAQACEQMRAD8A5V0l/jar7RN8V6ghWHSRv7bVfaJvivUABTVRgCUBI0IwEGUIsKQAomN8ZpGXAjHJK1qJvjJAYETQsG5KxqnplWFt0RRAAeO/x6kjAAlsibn45ePQiA8fegBw+PzStajI8fknIhkl0G7Kw2Rsl9RI2OMXc425cSTwCDZ9C6WRrGDE5xsB/Xku0dE+jMdIzLtPI7TuPEDg2/rsst74qTp/ot0TjpI8Lc3HNzyNTbd3d3DgrqUZZHxb1cUpdfX3aJQxcl209TbGX0HP+qPqrap1rEobklddHDJYMvxQGId34XUlzVHkR7U+GJLWyTd+OSWTj43JouVSi5Nuaok7bjjvUov0yUGbInMjdrktsoQJo75Xyz4d2XvVDtCAEEEXGmufLvV9Ui5sRfl6OSqqmFpAyyuefcryTRtr7LbmWixz9y1xzbLfNoQgmxtexF752N+Gq1ao2cdfTp/RbyosVFkLgpD47JohV1JkhCQnS1AQmDRXb/Jqf3bBzl+NIuJELtvk1H7tg5y/GkTia5F0j/jKr7RN8V6rgrLpEP2yq+0S/Feq5BwQRNQgI7JGVoTjWoWp1jUGUDvRoRl43oy3vHjgkGLA3x/RK3msdkkYwEIHjglJuiCQY1idBSDPwEjQEGcv4+9GGoQFZ7GoOukA3DU9yihu/k/2DgZ1rh236dzeA56+pb/TstzVLscYWtaNArqJcXl19b4iU1OtKjgo2LBdSB6k41iajcn7qmWjc2ir39ymznJQnb0q0xPhh5yPjVV9U8gHipksiqKmrzt41utMf9OnoZCBn4uoFQ91zcZW18BJPNYZ9/p5qBV7RxdldEY2EqKwgm2d/wA/UqmaZ2ZJJG63E/hZN19YWuwgA8VEic5xvmBbPlb1BbSfOppiZ5c7TIajjY7+5QK7s21zBtnoO5WzwBvFuNrqFtCgJI7JzGQ7h+Od1cqWqTC5KYIVpXU1r23a++yrnNTibDBCAhPFNuCojRC7X5Nvq2DnL8aRcWK7V5Nvq2DnL8aROJrkXSMftlV9ol+K9QAp/SP+MqvtE3xXqAEzggEQSWRWKRjARtCED1o2lBjCW3HwFlkYSMNh7kuFKAia3xdSCtZ49KXClSAZoMXj+iSyxKFIG1bt0YpsLBYXJzNu+1lpcY8ZrpfRTZrupa5+VwLDiBoe7x6Z1TjZNmEi+u78FdQuJWpVW3Q0lrBc3zO4W3X9CsNl9JY3ixcAea4N/rrzm8bI2ycaVWR7QaTqpoffRZlYec6ycdUZKortohn0ja3Fa3tPygRsu1oLj6gnO0enW4vqUxJKCue/r64/yho55/crig6QF4BGEg959SfP/V+q6q3rX6mftnPIf2VwakOGq1qaXtE7vFirieLaoF2DK4N+QN9D32+5UDxY23jP0hW9FOdL67vG9QawAEmy6c1hqcqnn35D1Z5pp+IhxAy78vwvolq3l3P8fAQDs3u7Ii+S1kRSRwkWJOh8ZqZ+mWzcLNbp77+k/kmMNyAOG/U6ePQnatowN47sjw1VJUe3ocXaba+EYh681rL2rYNpuLSRlfeeOlvR+ap3U7uB9RQdQi1A4KQ9qacqQYIXaPJsP3bBzl+NIuNOC7R5Nh+7YOcvx5FcTXH+kX8bU/aJvivUEBTukX8ZVfaJvivUFqYg2hG0elNhOBIxhqMBAE4GoMTQjskwpQFNMoRhI1E1IyEJbJbJSVIYUrQsapdBSY3WOQQB7PpMT2i2pAOS67sqS8QAzwjDflvWobI2cwGwacQ3+m3oW7U1OI2YQe/1rPRxq0rwGG+RGv3WA371Ab0ckc0uv1ef0QbHuU7brC10jmntDMADQkgXF8r8B3LXNpPrYHNwukJcA6xNwbk/RDsiB3cbrlzi6t47r5JiS3+rfYr5IKlgc8lhdY3+/euowPGELlmxWTSlpmiIs4doaG5ubnQ29xW/ybRDI+Fgs9/Lw+e0ljXOne2GnsD08RZa7srY2NuJ4aBrm4g/91goW2asySvIGV/drYK+pYnRt+g5zgARl2RcXv35Jyci5O/Idj6KxOGTLd5c8ept7nmbKMNnCmdlfATnncI+mFLPHHG6GZ7yQesLcmA5YWgDMD6WZ17lrMNRVBvb7TTrfO3DEd39Vp/nbO9Zf6TvG+Cbsg3B4lVFS6xOpv8AjdF0feJIbElrgTbL3Hj6FlW1xvcZjLXK+/XM5feoirDlLU5371Ir24hcalt/wVZG/Cd/PirKmnyIvqFri/WO8/FFGLE4hnosfAOKlVUGEkjU7vzCJkG/uy8bl1RzIzI7m9rjTP7rXyCspI/8hwdkQMXLxw703EwNBta/DTQ3F/eok+03yNDGt7J38QLZbgjoQ2UV243NzP3C1tVGqbN3gDdY93cpe0KtwBB92nJUFXWbstc0Gj7RLCc7c/QqpwT8zrlM2VIppzV2Tyb/AFbBzl+PIuOuC7J5OPq2HnL8aRXlNce6R/xlV9om+K9QQp3SEftlV9om+K9QgqEECnBZNsKca5SBAJ0FNtKcaUlHAiv60ICW6kxtCJCEoKQKlA70hGiMFIFa1WmzKWT6bWkga8NVXxNuR35LcmT4G2bkA23de2Ztz8ZJGvtlwlo7TbO/mtx108aK3/SRbM3Jt6c1R7Nrm9WGuk7YuLEZ2Ayw21y5pH7RaCc+XrSsEWs9O17Dz3c+9OU1K7CAXZADdkOQULZtZdjblWkcneuC369G4skL1V3Nbcnx/dVXSF5wloyVtRv7RceCo9sykn0pKypY6McFt+yD/lNaSbtFrdyo4LaclbUseVwqRZ1OkiyyJHLL8FV1+yusAxFzraXVnE4jI5pXlLpTNVVBslkeYblvv7/7KVURMAPZF7ai3jgknqbGx01VZVVeR4Jda/53iq2lKGv9P5p7ZMwubnUfeQtf2lXYn7v7p/ZlbZ4vmDkfcts/sYbnyrjaNTYW14bzv0PIhRY5iRlYnePvvwUSqlzte/jL8UezY8bn2w3a0em5NzfuAA9K6446kvkOTRv1PEbx44pG14Y3C5tmjIaW5pmWrw3AzJ1Koto7VuMJ/rdOEn1+0mgWAF88+Glt61+d+I3O/io75/Hjxmm5JMrBOQuklkA0zQhA2NOAWRSNvauw+Tj6th5y/GkXHiV2Lyc/V0POX40ivJace6RfxlV9om+K9RqSmfI4Mja57zo1rS5x/wC0C6kdI/4yq+0TfFeuhdCfK82mfFEaKnihcWse+EFsmdhjde+PiQe/NWlX0/kgqm0k1VUkU7YonSNjPakdhbcBwBswHvJPctGAXqLylSW2TWn/AKLh67D8V5dap1BL0TE80IGo2qVjHjP1ogkWWSM61qUNQBEOCQFZKGrOCMJA5T5Ec/UrD9LIzNzwuTb3eMlWD8UZkPgJG2Cke7J+8DffMHUBwCdmqcsst9vRoD+CrNlV4YHhznWI0Gn362yun5ajFfIcefgJ/wAEn1suxnXa3l+S2CM5Kg2K3sM5LYWRHC62tjbnbJeXp7mvyHdnDEw96qdtQWBsbHX7803S7f6gFriGkZEOIGW7XcqTafScPuAR6AfyzTn1l68tTKaB7WCQuvvw7iOd9VtGyZGyRte3S39xzXOqrpSXtDGNNhl2bX9a2robX3dIwZtsHHgHZC1/GiN51E/K2KWNQqyoLR6VaytyNlS1w1WfWnj5/VVUVRvbTvVdXVWRzzt96Ovmti8a+Peq2olvmVeYvy6nFFI+7r+O5S6PW/D1KFUOs42Uyils05HP0+5d0y83V+LDr7G9gT7tL6HxkqyvcbuN7E55WGZ9QtqnqirI08X4Kpmr3Zi9r5HPNbSOakqa431vuJ7xrzzyUGQkm5zRYfTz18fmkIVcRQOO5DhRtZdSI6Yb9eaLeA0xqV4TxCacp71UMuC7D5Ofq6HnL8aRcfeuw+Tr6uh5y/GkV5Tr8cd6RfxlV9om+K9QWHMc1N6RH9sqvtE3xXqFHqFaY9SeU76orP8AaP3heYmr075Tfqis/wBk/eF5haUaLJ1qNqbYjChZ1Y0pLpWlIxBGCgaEYSA2oiUAKcJU0FajQJQkZ6AAkX03qzxcL+NFVBqlCqAtppZHRG/bIh7LCM8lsMIyWvdGZ8UbVdTzhjSTp+a4Ln69HXktkhNpUEczQ17Q4bjvH/5Oo9C0ms8nshd2JLt/5lslV0iY3IdojXDc+uwTf61ssbgg8wnNev4PXVipofJ+1pHWPJ7m5e9bXs2kZE0NjaGjuHvJ3qn/AFqZf6JTTulbBxRb7fpeu5/G0TSZKrqXZFMUe2hKLhNbSmsFn6rzqxTVbM3E6X0VHtCpsclZ1NTe616udmt/HO1Pk1UUgk9/5qfEyw3C3O/JVwfY34Jx1UuuRybo6qpHjRVrzcknn6045xcSklbYLSMKWIKT1IIUeOXx45qSx9wlrpQIhA70JKJz005ygwuKaJTpTL0wbcuweTkfu6HnL8aRcecF2Hyc/V0POX40i0wnX4470j/jKr7RN8V6hR6hTOkZ/bKr7RN8V6hRnMLRL1L5Tvqis/2T94XmFq9PeU76orP9k/eF5fBS0MnmI003hrpkPdzT0sLmGzmlp4OBB52NioUKyJNAo2pGcCcsmAU4wpcM40owgCUKacGEQTZKUFIzrXI7XyOiaCMFIm49D66wwE/R05arZXMxHM9ngN/P+i51sis6uQHdoVvlLWBwyK5vJPrq8euxYmAOHAcBbLkFGGyGDO+fE5+pEZzZNl7zuKybS1IlpmkAHdp/cpoUTP8A6j0i596aL3jUW/H0qO+vIve4/sjh94ldSwDIDIqs2lLdpHr9yE1pOmag19TYa5q5lPVRPPmVXlmI3OgRVNRmVFkqeC3zlnqmZDqgbHfJE0XU6CHCPHqW/wCMNGWQW5/golTqArR+e5U9Q67ieGSrP6y0xrM9VLbkFFiHuT+PJTooUpspOsQuckpjimnIiU0UyC8rsXk5+roecvxpFxtxXZPJz9XQ85fjSK8p0450jP7ZVfaJvivW19E+glNIIZ6vaNJFGcLzF1reute+BwJGA5WOtlqfSM/ttV9om+K5QAtEvUG2umGy6unlp310GGVhYSJG3GIWuCcrg5+hcN6TdDGUsfWR11LVNxBobHIOtzvmY7nLLPNaoCjBStEjf/IxVU7NpA1BaCY3CFz7WEhLdCcg4txAeretz8vNZTmCBl2uqesu2xBe2PC7He2jScNr7x3FcPCJqXfh8+nkQTYKK6lR1oRgJq6MqQdusDk0SiCVM8ErSmrompcM9dLiTbSiukD7Hq42RtgsIDjkqIFOMclcyqzqx1KmlBa0p1zxx9S0DZ3SB0bQ05jcd4Ut/SVxGq5teN148nW5PqG2zPjkqnaG1Gt04esLVqnbz+PvVTUVz36lGfGetr2p2yATYqsqdr3VaG5ICF0TEjG6OSS3N0jW3StYpMMStF0KngtmVJAukaPUnb5eM1XGVpirfgaePiyoHSb/AE+u6l7WqrnDw15qux8beLrTM4jVGZzxt+PFEyQ2Gd78r+tMY0D5OGv5J8SffPbLx3rG1F9yiHiSlLrC28o4OprZEpcozXo8SixUpSuy+Tg/u2HnL8aRcXcV2fybn92wc5fjSKsjTjnST+NqvtE3xXq52nQsoaWlsxr6mqi/SC97Q8RROJETI2Ou3E6xcXEEjICypekp/bar7RL8V6uK3asVbSUzHyCGppGdSC8O6uaEG8YxNBwPZcjtCxB1ByVIVlTtZskOB8cYlDw4SsYxjizC4OY8MABzwkG18jc6J2Xo5O1rnOaAWMEr2YmGVkbrYZHx3xNb2mnMZBwJsCFdVPSjBssUxqTNOakSHC6RzRAI8PVOlcBcF+eAXCf6X9IhUST1ENe5rKhudNaUSNLmBron2aIzHcfSx6bickjUUHRiodhswY3s6xkeNvXPZYnG2K+IiwJAtcgEgEJ/Z3RKqnibKyMdW9xa17nxsaXNBJAxuG4K+k6Q08m1IdomYMjYInvis7rWvhjDDExoGFwcWizr2s7O1rKr2htOGXZojD2CY1stSYg1+TZWNYGh2DDiBGl9PUjg6i0vRapkDSyPE57OtawOb1ro726xsd8Rb320z0zSRdHJ3BtmDE8Ocxhc0SSCMnGY4ycTgMLtBnhNr2W9VNITIzqaik/S/wBDbR2mm6qUFzMBaaYss2UB3Vi7yL5kXyVPtHbweyndHWupH08DKeWACXGHQ4m4oTG3C7F3ubY3uc0uDrX+je044aiN00ccsJcOta9od2Ce0Wk5tcAbgjhYrcotjA1lbs9zKcSytL6OXqowL/6jGggWDXx5XzsQbLnAK3CTpg0UtLIwkV8ANOH7hC0tex997rF0Q7i/uSOkO0o+snlbDAYYI+qYDAwCWVwwMe4WuCXNfLbc1mG2ZVXSbAqJhjawdpr5GgljHSNZ/qOijJBcG5/RG420UvpjtqCeS9O0sZIf0iUf9eRoEjR/ytsbd738VcdGdoUkBpnmoZiMEzJTIJnSRSPbI1rGANLGRDFfELk4jyS/af8AGst2NIYhJZoaWGRoL2hzmNNnPY0m7mg3zHA2vYrZ9vdG5J/0P9HiiBfRRPwNMUZkecbn4GFwc9282uoVJtSEUfUVEkNRGyF/UENe2ohmucLGEtF4ie0cWVjuPZU2LbVO2u2ZL17CymgijlIbLk6HHiABZd18QsR33tvODqii2e80nWdQC0ztYJ8XauWuHUhl7ZkYr2yspFT0RqoxJjjAMTA+RnWRmRrCAcZjDsWEAi5tknZaqE7Pmg6+PrH1gmb2ZbGMMcy5PV5HtXtrYehXFRt+mdtCsnE7ermpHQscWyjtuhZEARguACwknhbXQLkHWu0nR2eUMLGXMgc6NmJokkaz6TmMJu4Cx01sbXsVKl6Jzsp2zOwAFz24TJGHARAYiQXDO5Iwi5y0zF9miZg/Q3NqKVtTDSiFoqJTC5hkDsLXQFhuWtkOFxcL3BI3LXNoYBQRUz3sjnpJ5w+NweS4uLQMBa0tNi0g3IR6wdR4+j8xw2YMTmdY2PE3rXMtixCO+IiwJ0uRmARmt02F0Mc6jZI13akzs5zQw3/ksd+me9U8nSCB202bQMrWxjBIYu11oeyMM6prbWIJGTr2wnustv6O1gNJT3c0l0jpLNDiGteBhBNrXGhWesw5qz7HOdr7IwyPaR1bmnC5uWRGuShzbBcHFpfG0gNN3PAHaGIWO/I7l1XpHs2GqfK4NY4uORIN7W0NwCuc7Z2f1dTe4IYxnpdGxrQ2xt/M257rqc5+3lbXy9n4q37Fe3K7b9u1j9IR3xlptusddbFB/hjgCTa7Wtc4X7Qa62EkW725XyxBWlJWARYHODmlsmMG5didfCWO/lB7NwCAe1cG6wbSAYb4XyPa2MkD+Rpae2Qc3dloy0AzzWvGd0h0+zyWF+Vg5rDcjVwNrjhkc+5S3bKdqHxuGZJa64AaASTlpmOOoWCoHUyiwa5z2ODRi0aHg2Jvb6Q1PFFDIWuAa5pAaWOvm1wdnJfeRfS2fZFk+J6xmzTe2Jgu0OaXPsHA3sRcdxHoVdtSbqbgkOcCRlmLg2J5d6sK7bTGkYbYYmAMB1cWkkX5vcTbgtMqasvNzmqkLoXSXJO/ehx8c/Hj1ISUn3K0FDkh5LMSEu3JgjzdC1yy6QhAPNPFOtcorXJ5rlNOU44rtHk2P7tg5y/GkXE8S7X5Nz+7YOcvxpEsnXLekXR2qNZUkU05BnlIIhkIIMjiCCG5qB+rdX5rUewl+VIsV8QIdG6rzWo9hL8qX9XarzWo9hL8qxYlw+iHR2q81qPYS/KnI9g1bSCKapBBBBEEuRBuD9FIsRwdXlbVVskpm/QC2cnEZm0tQHl//EDTeNr754g0Z5ixzVM3YFV5tUewm+VYsRwdF/gFV5tUewl+VGNg1Pm1R7CX5VixT6n0o2DU+bVHsJflS/4DU+bVHsJflWLEeo9hf4FU+bVHsJflWDYNT5tUewl+VYsS9T9hDYdT5tUewl+VL/gVT5tUewl+VKsR6l1c1lXWSvEr6EmbK836NPjJaAGucz/TLhYdrBuCp5NlVV8Rp6lxJuSYZSSSbkk4fvWLEeo9jDtiVR1pqi/+xL8q7B0e2e6KBjBHIMLQDeN+Z1J+jxJWLEtY6OrJ1M4//G//ANHfkq7anR3rh2oXO5sNxyNlixRPHz+j2adtLoZK0/5dPLzwyW/FQP1Yqf8Agy+yk+VYsWsg6EdH6gawTH/xSfKo1XRVLdKeoP8A4Jee5qxYnwdUUuxatxJNNUewl+RNHo9VebVHsJflWLFSek/V2q81qPYS/KkPRyq81qPYTfKsWJgn6u1fmtR7CX5Vh6OVXmtR7CX5VixAJ+rdX5rUewl+VIOjlX5rUewl+VIsQGfq1Vea1HsJflRt6OVXm1R7CX5UixLgH+rtV5tUewl+Vdk8nmz5WbOha+KRrgZLhzHAi80hFwRfQhYsSkPr/9k="/>
          <p:cNvSpPr>
            <a:spLocks noChangeAspect="1" noChangeArrowheads="1"/>
          </p:cNvSpPr>
          <p:nvPr/>
        </p:nvSpPr>
        <p:spPr bwMode="auto">
          <a:xfrm>
            <a:off x="63500" y="-774700"/>
            <a:ext cx="2847975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2116" y="2209800"/>
            <a:ext cx="4339770" cy="243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60126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Birth of American political parties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4040188" cy="639762"/>
          </a:xfrm>
        </p:spPr>
        <p:txBody>
          <a:bodyPr/>
          <a:lstStyle/>
          <a:p>
            <a:pPr algn="ctr"/>
            <a:r>
              <a:rPr lang="en-US" dirty="0" smtClean="0"/>
              <a:t>Alexander Hamilton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57200" y="1905000"/>
            <a:ext cx="4040188" cy="395128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Federalist</a:t>
            </a:r>
          </a:p>
          <a:p>
            <a:r>
              <a:rPr lang="en-US" dirty="0" smtClean="0"/>
              <a:t>Loose Interpretation	</a:t>
            </a:r>
          </a:p>
          <a:p>
            <a:r>
              <a:rPr lang="en-US" dirty="0" smtClean="0"/>
              <a:t>Pro-British</a:t>
            </a:r>
          </a:p>
          <a:p>
            <a:r>
              <a:rPr lang="en-US" dirty="0" smtClean="0"/>
              <a:t>Large Peacetime Army</a:t>
            </a:r>
          </a:p>
          <a:p>
            <a:r>
              <a:rPr lang="en-US" dirty="0" smtClean="0"/>
              <a:t>Pro business</a:t>
            </a:r>
          </a:p>
          <a:p>
            <a:r>
              <a:rPr lang="en-US" dirty="0" smtClean="0"/>
              <a:t>Pro National banks and tariffs</a:t>
            </a:r>
          </a:p>
          <a:p>
            <a:r>
              <a:rPr lang="en-US" dirty="0" smtClean="0"/>
              <a:t>Supported by large business owners and manufacturers</a:t>
            </a:r>
          </a:p>
          <a:p>
            <a:r>
              <a:rPr lang="en-US" dirty="0" smtClean="0"/>
              <a:t>Feared anarchy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4648200" y="1219200"/>
            <a:ext cx="4041775" cy="639762"/>
          </a:xfrm>
        </p:spPr>
        <p:txBody>
          <a:bodyPr/>
          <a:lstStyle/>
          <a:p>
            <a:pPr algn="ctr"/>
            <a:r>
              <a:rPr lang="en-US" dirty="0" smtClean="0"/>
              <a:t>Thomas Jefferson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648200" y="1905000"/>
            <a:ext cx="4041775" cy="395128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Democratic Republican</a:t>
            </a:r>
          </a:p>
          <a:p>
            <a:r>
              <a:rPr lang="en-US" dirty="0" smtClean="0"/>
              <a:t>Strict Interpretation</a:t>
            </a:r>
          </a:p>
          <a:p>
            <a:r>
              <a:rPr lang="en-US" dirty="0" smtClean="0"/>
              <a:t>Pro-French</a:t>
            </a:r>
          </a:p>
          <a:p>
            <a:r>
              <a:rPr lang="en-US" dirty="0" smtClean="0"/>
              <a:t>Small peacetime Army</a:t>
            </a:r>
          </a:p>
          <a:p>
            <a:r>
              <a:rPr lang="en-US" dirty="0" smtClean="0"/>
              <a:t>Pro agriculture</a:t>
            </a:r>
          </a:p>
          <a:p>
            <a:r>
              <a:rPr lang="en-US" dirty="0" smtClean="0"/>
              <a:t>Opposed national banks and tariffs</a:t>
            </a:r>
          </a:p>
          <a:p>
            <a:r>
              <a:rPr lang="en-US" dirty="0" smtClean="0"/>
              <a:t>Supported by Southern and Western plantation owners</a:t>
            </a:r>
          </a:p>
          <a:p>
            <a:r>
              <a:rPr lang="en-US" dirty="0" smtClean="0"/>
              <a:t>Feared tyranny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8323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5" dur="2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8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9" dur="20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5" descr="jefferson-hamilt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07" y="571500"/>
            <a:ext cx="9041031" cy="54552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93412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30000" b="-3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Alexander Hamilton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Secretary of Treasury </a:t>
            </a:r>
            <a:r>
              <a:rPr lang="en-US" dirty="0" smtClean="0"/>
              <a:t>Hamilton’s</a:t>
            </a:r>
            <a:r>
              <a:rPr lang="en-US" dirty="0" smtClean="0">
                <a:solidFill>
                  <a:schemeClr val="bg1"/>
                </a:solidFill>
              </a:rPr>
              <a:t> main job was to create a strong </a:t>
            </a:r>
            <a:r>
              <a:rPr lang="en-US" dirty="0" smtClean="0"/>
              <a:t>economic base </a:t>
            </a:r>
            <a:r>
              <a:rPr lang="en-US" dirty="0" smtClean="0">
                <a:solidFill>
                  <a:schemeClr val="bg1"/>
                </a:solidFill>
              </a:rPr>
              <a:t>for the new country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Hamilton's plan </a:t>
            </a:r>
            <a:r>
              <a:rPr lang="en-US" dirty="0" smtClean="0"/>
              <a:t>included 4 main </a:t>
            </a:r>
            <a:r>
              <a:rPr lang="en-US" dirty="0" smtClean="0">
                <a:solidFill>
                  <a:schemeClr val="bg1"/>
                </a:solidFill>
              </a:rPr>
              <a:t>parts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>
                <a:solidFill>
                  <a:schemeClr val="bg1"/>
                </a:solidFill>
              </a:rPr>
              <a:t>Federal gov’t assumes states war debts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>
                <a:solidFill>
                  <a:schemeClr val="bg1"/>
                </a:solidFill>
              </a:rPr>
              <a:t>Protective Tariff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>
                <a:solidFill>
                  <a:schemeClr val="bg1"/>
                </a:solidFill>
              </a:rPr>
              <a:t>Excise Tax on whiskey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>
                <a:solidFill>
                  <a:schemeClr val="bg1"/>
                </a:solidFill>
              </a:rPr>
              <a:t>National Bank</a:t>
            </a:r>
          </a:p>
          <a:p>
            <a:pPr marL="400050" lvl="1" indent="0" algn="ctr">
              <a:buNone/>
            </a:pPr>
            <a:endParaRPr lang="en-US" dirty="0" smtClean="0">
              <a:solidFill>
                <a:schemeClr val="bg1"/>
              </a:solidFill>
            </a:endParaRPr>
          </a:p>
          <a:p>
            <a:pPr marL="400050" lvl="1" indent="0" algn="ctr">
              <a:buNone/>
            </a:pPr>
            <a:r>
              <a:rPr lang="en-US" dirty="0" smtClean="0">
                <a:solidFill>
                  <a:schemeClr val="bg1"/>
                </a:solidFill>
              </a:rPr>
              <a:t>Anti Federalist disagreed </a:t>
            </a:r>
            <a:r>
              <a:rPr lang="en-US" dirty="0" smtClean="0"/>
              <a:t>with Hamilton’s </a:t>
            </a:r>
            <a:r>
              <a:rPr lang="en-US" dirty="0" smtClean="0">
                <a:solidFill>
                  <a:schemeClr val="bg1"/>
                </a:solidFill>
              </a:rPr>
              <a:t>plan because it favored the wealthy </a:t>
            </a:r>
            <a:r>
              <a:rPr lang="en-US" dirty="0" smtClean="0"/>
              <a:t>and there was no </a:t>
            </a:r>
            <a:r>
              <a:rPr lang="en-US" dirty="0" smtClean="0">
                <a:solidFill>
                  <a:schemeClr val="bg1"/>
                </a:solidFill>
              </a:rPr>
              <a:t>mention of it in </a:t>
            </a:r>
            <a:r>
              <a:rPr lang="en-US" dirty="0" smtClean="0"/>
              <a:t>the Constitution </a:t>
            </a:r>
          </a:p>
          <a:p>
            <a:pPr marL="914400" lvl="1" indent="-514350">
              <a:buFont typeface="+mj-lt"/>
              <a:buAutoNum type="arabicPeriod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856989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Foreign Problems for Washington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7324" y="1219200"/>
            <a:ext cx="8229600" cy="1601418"/>
          </a:xfrm>
        </p:spPr>
        <p:txBody>
          <a:bodyPr>
            <a:normAutofit fontScale="62500" lnSpcReduction="20000"/>
          </a:bodyPr>
          <a:lstStyle/>
          <a:p>
            <a:pPr marL="0" indent="0" algn="ctr">
              <a:buNone/>
            </a:pPr>
            <a:r>
              <a:rPr lang="en-US" sz="3600" dirty="0" smtClean="0"/>
              <a:t>French Revolution</a:t>
            </a:r>
          </a:p>
          <a:p>
            <a:pPr marL="0" indent="0" algn="ctr">
              <a:buNone/>
            </a:pPr>
            <a:endParaRPr lang="en-US" sz="3600" dirty="0" smtClean="0"/>
          </a:p>
          <a:p>
            <a:pPr marL="0" indent="0" algn="ctr">
              <a:buNone/>
            </a:pPr>
            <a:r>
              <a:rPr lang="en-US" sz="3600" dirty="0" smtClean="0"/>
              <a:t>Who does America side with? </a:t>
            </a:r>
          </a:p>
          <a:p>
            <a:pPr marL="914400" lvl="1" indent="-514350" algn="ctr">
              <a:buFont typeface="+mj-lt"/>
              <a:buAutoNum type="arabicPeriod"/>
            </a:pPr>
            <a:r>
              <a:rPr lang="en-US" sz="3600" dirty="0" smtClean="0"/>
              <a:t>The French people?			 2. The French gov’t?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3074" name="Picture 2" descr="http://schoolworkhelper.net/wp-content/uploads/2011/05/causes_french_revolution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0448" y="2820618"/>
            <a:ext cx="5783352" cy="40294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5170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Washington responds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715000" cy="5105400"/>
          </a:xfrm>
        </p:spPr>
        <p:txBody>
          <a:bodyPr>
            <a:normAutofit/>
          </a:bodyPr>
          <a:lstStyle/>
          <a:p>
            <a:r>
              <a:rPr lang="en-US" dirty="0" smtClean="0"/>
              <a:t>Proclamation of Neutrality 1793</a:t>
            </a:r>
          </a:p>
          <a:p>
            <a:r>
              <a:rPr lang="en-US" dirty="0" smtClean="0"/>
              <a:t>Washington says our young nation is not strong enough to engage in a European War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5874" y="1457325"/>
            <a:ext cx="3128226" cy="25050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81250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19600" y="152399"/>
            <a:ext cx="4572000" cy="109061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Whiskey Rebellion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86026"/>
            <a:ext cx="8229600" cy="4143374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PA farmers refused to pay the federal excise tax on whiskey by attacking revenue collectors (IRS today)</a:t>
            </a:r>
          </a:p>
          <a:p>
            <a:r>
              <a:rPr lang="en-US" dirty="0" smtClean="0"/>
              <a:t>Pres. Washington federalizes 15,000 militiamen and places them under Alexander Hamilton’s command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What were the results of Washington ordering the troops to Western PA?   </a:t>
            </a:r>
            <a:endParaRPr lang="en-US" dirty="0"/>
          </a:p>
        </p:txBody>
      </p:sp>
      <p:pic>
        <p:nvPicPr>
          <p:cNvPr id="2050" name="Picture 2" descr="Image Detail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373" y="0"/>
            <a:ext cx="3810000" cy="24860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81340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1258</TotalTime>
  <Words>376</Words>
  <Application>Microsoft Office PowerPoint</Application>
  <PresentationFormat>On-screen Show (4:3)</PresentationFormat>
  <Paragraphs>75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PowerPoint Presentation</vt:lpstr>
      <vt:lpstr>George Washington</vt:lpstr>
      <vt:lpstr>PowerPoint Presentation</vt:lpstr>
      <vt:lpstr>Birth of American political parties</vt:lpstr>
      <vt:lpstr>PowerPoint Presentation</vt:lpstr>
      <vt:lpstr>Alexander Hamilton</vt:lpstr>
      <vt:lpstr>Foreign Problems for Washington</vt:lpstr>
      <vt:lpstr>Washington responds</vt:lpstr>
      <vt:lpstr>Whiskey Rebellion </vt:lpstr>
      <vt:lpstr>Washington’s Farewell</vt:lpstr>
      <vt:lpstr>Washington’s Legacy</vt:lpstr>
    </vt:vector>
  </TitlesOfParts>
  <Company>CPPASD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8</dc:title>
  <dc:creator>CPPASD</dc:creator>
  <cp:lastModifiedBy>CPPASD</cp:lastModifiedBy>
  <cp:revision>40</cp:revision>
  <cp:lastPrinted>2011-10-20T18:39:07Z</cp:lastPrinted>
  <dcterms:created xsi:type="dcterms:W3CDTF">2011-10-11T15:21:48Z</dcterms:created>
  <dcterms:modified xsi:type="dcterms:W3CDTF">2012-10-16T17:30:52Z</dcterms:modified>
</cp:coreProperties>
</file>